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74"/>
  </p:notesMasterIdLst>
  <p:handoutMasterIdLst>
    <p:handoutMasterId r:id="rId75"/>
  </p:handoutMasterIdLst>
  <p:sldIdLst>
    <p:sldId id="256" r:id="rId4"/>
    <p:sldId id="812" r:id="rId5"/>
    <p:sldId id="609" r:id="rId6"/>
    <p:sldId id="611" r:id="rId7"/>
    <p:sldId id="612" r:id="rId8"/>
    <p:sldId id="613" r:id="rId9"/>
    <p:sldId id="639" r:id="rId10"/>
    <p:sldId id="640" r:id="rId11"/>
    <p:sldId id="641" r:id="rId12"/>
    <p:sldId id="642" r:id="rId13"/>
    <p:sldId id="643" r:id="rId14"/>
    <p:sldId id="668" r:id="rId15"/>
    <p:sldId id="669" r:id="rId16"/>
    <p:sldId id="670" r:id="rId17"/>
    <p:sldId id="671" r:id="rId18"/>
    <p:sldId id="644" r:id="rId19"/>
    <p:sldId id="664" r:id="rId20"/>
    <p:sldId id="665" r:id="rId21"/>
    <p:sldId id="666" r:id="rId22"/>
    <p:sldId id="813" r:id="rId23"/>
    <p:sldId id="667" r:id="rId24"/>
    <p:sldId id="762" r:id="rId25"/>
    <p:sldId id="646" r:id="rId26"/>
    <p:sldId id="699" r:id="rId27"/>
    <p:sldId id="712" r:id="rId28"/>
    <p:sldId id="713" r:id="rId29"/>
    <p:sldId id="714" r:id="rId30"/>
    <p:sldId id="715" r:id="rId31"/>
    <p:sldId id="716" r:id="rId32"/>
    <p:sldId id="700" r:id="rId33"/>
    <p:sldId id="717" r:id="rId34"/>
    <p:sldId id="718" r:id="rId35"/>
    <p:sldId id="719" r:id="rId36"/>
    <p:sldId id="720" r:id="rId37"/>
    <p:sldId id="722" r:id="rId38"/>
    <p:sldId id="723" r:id="rId39"/>
    <p:sldId id="721" r:id="rId40"/>
    <p:sldId id="724" r:id="rId41"/>
    <p:sldId id="728" r:id="rId42"/>
    <p:sldId id="729" r:id="rId43"/>
    <p:sldId id="731" r:id="rId44"/>
    <p:sldId id="701" r:id="rId45"/>
    <p:sldId id="763" r:id="rId46"/>
    <p:sldId id="770" r:id="rId47"/>
    <p:sldId id="771" r:id="rId48"/>
    <p:sldId id="775" r:id="rId49"/>
    <p:sldId id="776" r:id="rId50"/>
    <p:sldId id="777" r:id="rId51"/>
    <p:sldId id="778" r:id="rId52"/>
    <p:sldId id="880" r:id="rId53"/>
    <p:sldId id="779" r:id="rId54"/>
    <p:sldId id="780" r:id="rId55"/>
    <p:sldId id="781" r:id="rId56"/>
    <p:sldId id="782" r:id="rId57"/>
    <p:sldId id="786" r:id="rId58"/>
    <p:sldId id="787" r:id="rId59"/>
    <p:sldId id="788" r:id="rId60"/>
    <p:sldId id="789" r:id="rId61"/>
    <p:sldId id="792" r:id="rId62"/>
    <p:sldId id="793" r:id="rId63"/>
    <p:sldId id="794" r:id="rId64"/>
    <p:sldId id="795" r:id="rId65"/>
    <p:sldId id="702" r:id="rId66"/>
    <p:sldId id="796" r:id="rId67"/>
    <p:sldId id="703" r:id="rId68"/>
    <p:sldId id="807" r:id="rId69"/>
    <p:sldId id="811" r:id="rId70"/>
    <p:sldId id="663" r:id="rId71"/>
    <p:sldId id="814" r:id="rId72"/>
    <p:sldId id="510" r:id="rId7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17145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34290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51435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68580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85725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102870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120015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1371600" marR="0" indent="0" algn="l" defTabSz="30924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0033"/>
    <a:srgbClr val="0D0D0D"/>
    <a:srgbClr val="9999FF"/>
    <a:srgbClr val="ECEAFC"/>
    <a:srgbClr val="26103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6" autoAdjust="0"/>
    <p:restoredTop sz="94595" autoAdjust="0"/>
  </p:normalViewPr>
  <p:slideViewPr>
    <p:cSldViewPr snapToGrid="0" snapToObjects="1">
      <p:cViewPr varScale="1">
        <p:scale>
          <a:sx n="89" d="100"/>
          <a:sy n="89" d="100"/>
        </p:scale>
        <p:origin x="339" y="54"/>
      </p:cViewPr>
      <p:guideLst>
        <p:guide orient="horz" pos="165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846" y="-90"/>
      </p:cViewPr>
      <p:guideLst>
        <p:guide orient="horz" pos="2934"/>
        <p:guide pos="19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handoutMaster" Target="handoutMasters/handoutMaster1.xml"/><Relationship Id="rId74" Type="http://schemas.openxmlformats.org/officeDocument/2006/relationships/notesMaster" Target="notesMasters/notes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B124E-18D1-41FC-BC4F-FF9E982C4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41F9E-F772-4F5A-9B91-48AA7BA777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true" noRot="true" noChangeAspect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53" name="Shape 153"/>
          <p:cNvSpPr>
            <a:spLocks noGrp="true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1pPr>
    <a:lvl2pPr indent="2286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2pPr>
    <a:lvl3pPr indent="4572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3pPr>
    <a:lvl4pPr indent="6858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4pPr>
    <a:lvl5pPr indent="9144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5pPr>
    <a:lvl6pPr indent="11430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6pPr>
    <a:lvl7pPr indent="13716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7pPr>
    <a:lvl8pPr indent="16002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8pPr>
    <a:lvl9pPr indent="1828800" defTabSz="171450" latinLnBrk="0">
      <a:lnSpc>
        <a:spcPct val="117000"/>
      </a:lnSpc>
      <a:defRPr sz="8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"/>
          <p:cNvGrpSpPr/>
          <p:nvPr/>
        </p:nvGrpSpPr>
        <p:grpSpPr>
          <a:xfrm>
            <a:off x="5948957" y="4417218"/>
            <a:ext cx="2959101" cy="491533"/>
            <a:chOff x="0" y="0"/>
            <a:chExt cx="2959100" cy="491532"/>
          </a:xfrm>
        </p:grpSpPr>
        <p:sp>
          <p:nvSpPr>
            <p:cNvPr id="43" name="Rectangle 3"/>
            <p:cNvSpPr txBox="true"/>
            <p:nvPr/>
          </p:nvSpPr>
          <p:spPr>
            <a:xfrm>
              <a:off x="26789" y="288331"/>
              <a:ext cx="288964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To create a happy lifestyle enjoyed by all people through technology</a:t>
              </a:r>
            </a:p>
          </p:txBody>
        </p:sp>
        <p:sp>
          <p:nvSpPr>
            <p:cNvPr id="44" name="Rectangle 4"/>
            <p:cNvSpPr txBox="true"/>
            <p:nvPr/>
          </p:nvSpPr>
          <p:spPr>
            <a:xfrm>
              <a:off x="0" y="-1"/>
              <a:ext cx="29591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用科技创造人人乐享的生活方式</a:t>
              </a:r>
            </a:p>
          </p:txBody>
        </p:sp>
      </p:grpSp>
      <p:sp>
        <p:nvSpPr>
          <p:cNvPr id="10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</a:p>
        </p:txBody>
      </p:sp>
      <p:pic>
        <p:nvPicPr>
          <p:cNvPr id="12" name="Picture 3" descr="E:\2019年工作\公司LOGO\联动优势-股票代码-03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7486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两栏内容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2019年工作\公司LOGO\联动优势-股票代码-03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7486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  <a:endParaRPr sz="110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7_两栏内容 拷贝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  <a:endParaRPr sz="110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6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9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  <a:endParaRPr sz="110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8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两栏内容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2019年工作\公司LOGO\联动优势-股票代码-03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7486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7_两栏内容 拷贝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6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9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19年工作\公司LOGO\联动优势-股票代码-04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0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8_两栏内容 拷贝 1">
    <p:bg>
      <p:bgPr>
        <a:solidFill>
          <a:srgbClr val="E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"/>
          <p:cNvGrpSpPr/>
          <p:nvPr/>
        </p:nvGrpSpPr>
        <p:grpSpPr>
          <a:xfrm>
            <a:off x="5948957" y="4417218"/>
            <a:ext cx="2959101" cy="491533"/>
            <a:chOff x="0" y="0"/>
            <a:chExt cx="2959100" cy="491532"/>
          </a:xfrm>
        </p:grpSpPr>
        <p:sp>
          <p:nvSpPr>
            <p:cNvPr id="43" name="Rectangle 3"/>
            <p:cNvSpPr txBox="true"/>
            <p:nvPr/>
          </p:nvSpPr>
          <p:spPr>
            <a:xfrm>
              <a:off x="26789" y="288331"/>
              <a:ext cx="288964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To create a happy lifestyle enjoyed by all people through technology</a:t>
              </a:r>
            </a:p>
          </p:txBody>
        </p:sp>
        <p:sp>
          <p:nvSpPr>
            <p:cNvPr id="44" name="Rectangle 4"/>
            <p:cNvSpPr txBox="true"/>
            <p:nvPr/>
          </p:nvSpPr>
          <p:spPr>
            <a:xfrm>
              <a:off x="0" y="-1"/>
              <a:ext cx="29591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用科技创造人人乐享的生活方式</a:t>
              </a:r>
            </a:p>
          </p:txBody>
        </p:sp>
      </p:grpSp>
      <p:sp>
        <p:nvSpPr>
          <p:cNvPr id="10" name="矩形 1"/>
          <p:cNvSpPr/>
          <p:nvPr userDrawn="true"/>
        </p:nvSpPr>
        <p:spPr>
          <a:xfrm>
            <a:off x="323527" y="339502"/>
            <a:ext cx="72013" cy="432048"/>
          </a:xfrm>
          <a:prstGeom prst="rect">
            <a:avLst/>
          </a:prstGeom>
          <a:solidFill>
            <a:srgbClr val="E60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2800">
                <a:latin typeface="+mn-lt"/>
                <a:ea typeface="+mn-ea"/>
                <a:cs typeface="+mn-cs"/>
                <a:sym typeface="Helvetica Neue" panose="02000503000000020004"/>
              </a:defRPr>
            </a:pPr>
            <a:endParaRPr sz="1100"/>
          </a:p>
        </p:txBody>
      </p:sp>
      <p:pic>
        <p:nvPicPr>
          <p:cNvPr id="12" name="Picture 3" descr="E:\2019年工作\公司LOGO\联动优势-股票代码-03.png"/>
          <p:cNvPicPr>
            <a:picLocks noChangeAspect="true" noChangeArrowheads="true"/>
          </p:cNvPicPr>
          <p:nvPr userDrawn="true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21096" y="7486"/>
            <a:ext cx="1322904" cy="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_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5948957" y="4417218"/>
            <a:ext cx="2959101" cy="491533"/>
            <a:chOff x="0" y="0"/>
            <a:chExt cx="2959100" cy="491532"/>
          </a:xfrm>
        </p:grpSpPr>
        <p:sp>
          <p:nvSpPr>
            <p:cNvPr id="2" name="Rectangle 3"/>
            <p:cNvSpPr txBox="true"/>
            <p:nvPr/>
          </p:nvSpPr>
          <p:spPr>
            <a:xfrm>
              <a:off x="26789" y="288331"/>
              <a:ext cx="288964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To create a happy lifestyle enjoyed by all people through technology</a:t>
              </a:r>
            </a:p>
          </p:txBody>
        </p:sp>
        <p:sp>
          <p:nvSpPr>
            <p:cNvPr id="3" name="Rectangle 4"/>
            <p:cNvSpPr txBox="true"/>
            <p:nvPr/>
          </p:nvSpPr>
          <p:spPr>
            <a:xfrm>
              <a:off x="0" y="-1"/>
              <a:ext cx="29591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用科技创造人人乐享的生活方式</a:t>
              </a:r>
            </a:p>
          </p:txBody>
        </p:sp>
      </p:grpSp>
      <p:pic>
        <p:nvPicPr>
          <p:cNvPr id="5" name="Picture 5" descr="Picture 5"/>
          <p:cNvPicPr>
            <a:picLocks noChangeAspect="true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278011" y="303015"/>
            <a:ext cx="2696170" cy="6697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17145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34290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51435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68580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23812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476250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71437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952500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119062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110236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127381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144526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161671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marL="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714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3429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5143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6858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8572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10287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12001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13716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5948957" y="4417218"/>
            <a:ext cx="2959101" cy="491533"/>
            <a:chOff x="0" y="0"/>
            <a:chExt cx="2959100" cy="491532"/>
          </a:xfrm>
        </p:grpSpPr>
        <p:sp>
          <p:nvSpPr>
            <p:cNvPr id="2" name="Rectangle 3"/>
            <p:cNvSpPr txBox="true"/>
            <p:nvPr/>
          </p:nvSpPr>
          <p:spPr>
            <a:xfrm>
              <a:off x="26789" y="288331"/>
              <a:ext cx="288964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To create a happy lifestyle enjoyed by all people through technology</a:t>
              </a:r>
            </a:p>
          </p:txBody>
        </p:sp>
        <p:sp>
          <p:nvSpPr>
            <p:cNvPr id="3" name="Rectangle 4"/>
            <p:cNvSpPr txBox="true"/>
            <p:nvPr/>
          </p:nvSpPr>
          <p:spPr>
            <a:xfrm>
              <a:off x="0" y="-1"/>
              <a:ext cx="29591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用科技创造人人乐享的生活方式</a:t>
              </a:r>
            </a:p>
          </p:txBody>
        </p:sp>
      </p:grpSp>
      <p:pic>
        <p:nvPicPr>
          <p:cNvPr id="5" name="Picture 5" descr="Picture 5"/>
          <p:cNvPicPr>
            <a:picLocks noChangeAspect="true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278011" y="303015"/>
            <a:ext cx="2696170" cy="6697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 spd="med"/>
  <p:txStyles>
    <p:titleStyle>
      <a:lvl1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17145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34290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51435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685800" marR="0" indent="0" algn="ct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23812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476250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71437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952500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1190625" marR="0" indent="-238125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75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110236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127381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144526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1616710" marR="0" indent="-245110" algn="l" defTabSz="309245" rtl="0" latinLnBrk="0">
        <a:lnSpc>
          <a:spcPct val="100000"/>
        </a:lnSpc>
        <a:spcBef>
          <a:spcPts val="22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marL="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714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3429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5143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6858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8572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10287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120015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1371600" marR="0" indent="0" algn="r" defTabSz="309245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4.png"/><Relationship Id="rId1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 3"/>
          <p:cNvSpPr txBox="true"/>
          <p:nvPr/>
        </p:nvSpPr>
        <p:spPr>
          <a:xfrm>
            <a:off x="2401570" y="1780540"/>
            <a:ext cx="4341495" cy="72961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lnSpc>
                <a:spcPct val="150000"/>
              </a:lnSpc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dist" eaLnBrk="1">
              <a:lnSpc>
                <a:spcPct val="130000"/>
              </a:lnSpc>
            </a:pPr>
            <a:r>
              <a:rPr lang="zh-CN" sz="3200" spc="200" dirty="0">
                <a:solidFill>
                  <a:srgbClr val="FFFFFF"/>
                </a:solidFill>
                <a:uFillTx/>
              </a:rPr>
              <a:t>熟悉优链的代码流程</a:t>
            </a:r>
            <a:endParaRPr lang="en-US" altLang="zh-CN" sz="3200" spc="200" dirty="0">
              <a:solidFill>
                <a:srgbClr val="FFFFFF"/>
              </a:solidFill>
              <a:uFillTx/>
            </a:endParaRPr>
          </a:p>
        </p:txBody>
      </p:sp>
      <p:pic>
        <p:nvPicPr>
          <p:cNvPr id="5" name="Picture 7" descr="G:\2019设计工作\京交会展示内容\门头LOGO-01.png"/>
          <p:cNvPicPr>
            <a:picLocks noChangeAspect="true" noChangeArrowheads="true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975" y="-7613"/>
            <a:ext cx="4528448" cy="14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/>
          <p:cNvSpPr txBox="true"/>
          <p:nvPr/>
        </p:nvSpPr>
        <p:spPr>
          <a:xfrm>
            <a:off x="6019800" y="458470"/>
            <a:ext cx="26708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defTabSz="825500">
              <a:defRPr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dist"/>
            <a:r>
              <a:rPr lang="zh-CN" altLang="en-US" sz="1600" dirty="0">
                <a:solidFill>
                  <a:schemeClr val="bg1"/>
                </a:solidFill>
                <a:sym typeface="helvetica"/>
              </a:rPr>
              <a:t>科技赋能普惠金融</a:t>
            </a:r>
            <a:endParaRPr kumimoji="0" lang="zh-CN" alt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2" name="标题 3"/>
          <p:cNvSpPr txBox="true"/>
          <p:nvPr/>
        </p:nvSpPr>
        <p:spPr>
          <a:xfrm>
            <a:off x="5659755" y="3089275"/>
            <a:ext cx="898525" cy="3975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lnSpc>
                <a:spcPct val="150000"/>
              </a:lnSpc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eaLnBrk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  <a:uFillTx/>
                <a:latin typeface="微软雅黑" panose="020B0503020204020204" charset="-122"/>
              </a:rPr>
              <a:t>王  宇</a:t>
            </a:r>
            <a:endParaRPr lang="en-US" altLang="en-US" sz="1400" dirty="0">
              <a:solidFill>
                <a:srgbClr val="FFFFFF"/>
              </a:solidFill>
              <a:uFillTx/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共识启动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28515" y="989330"/>
            <a:ext cx="4081145" cy="37807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1818640"/>
            <a:ext cx="3874770" cy="1506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数据库句柄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48690" y="1765935"/>
            <a:ext cx="2252980" cy="9410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2955290"/>
            <a:ext cx="3401695" cy="88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60" y="647700"/>
            <a:ext cx="4695190" cy="431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链助手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1078230"/>
            <a:ext cx="8189595" cy="1743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0" y="3093720"/>
            <a:ext cx="4316095" cy="17449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账本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10" y="1070610"/>
            <a:ext cx="6208395" cy="1652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55" y="2870835"/>
            <a:ext cx="3397885" cy="16395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3165475"/>
            <a:ext cx="4549775" cy="1344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索引助手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710690"/>
            <a:ext cx="8535670" cy="18103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APP</a:t>
            </a:r>
            <a:r>
              <a:rPr lang="zh-CN" altLang="en-US" dirty="0">
                <a:solidFill>
                  <a:schemeClr val="tx1"/>
                </a:solidFill>
              </a:rPr>
              <a:t>管理器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934085"/>
            <a:ext cx="2039620" cy="40798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 1"/>
          <p:cNvSpPr txBox="true"/>
          <p:nvPr/>
        </p:nvSpPr>
        <p:spPr>
          <a:xfrm>
            <a:off x="2746375" y="1841183"/>
            <a:ext cx="5908675" cy="19742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1. appInterface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接口定义了注册链、升级合约等接口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2. application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目录下的是系统链，链管理链、合约管理链、成员管理链等，包括新增的配置中心链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3. app</a:t>
            </a: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Manager.go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中初始化系统链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4. </a:t>
            </a: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platformLayer.go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接收合约模块的请求，处理写块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true" flipV="true">
            <a:off x="2463800" y="1615440"/>
            <a:ext cx="598170" cy="3879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箭头连接符 7"/>
          <p:cNvCxnSpPr/>
          <p:nvPr/>
        </p:nvCxnSpPr>
        <p:spPr>
          <a:xfrm flipH="true" flipV="true">
            <a:off x="1904365" y="1897380"/>
            <a:ext cx="1044575" cy="5149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/>
          <p:cNvCxnSpPr/>
          <p:nvPr/>
        </p:nvCxnSpPr>
        <p:spPr>
          <a:xfrm flipH="true">
            <a:off x="2463800" y="3901440"/>
            <a:ext cx="859155" cy="7124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9"/>
          <p:cNvCxnSpPr/>
          <p:nvPr/>
        </p:nvCxnSpPr>
        <p:spPr>
          <a:xfrm flipH="true">
            <a:off x="2299970" y="3280410"/>
            <a:ext cx="740410" cy="2184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网络模块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092835"/>
            <a:ext cx="2040890" cy="37280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5" y="1354455"/>
            <a:ext cx="5444490" cy="1908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3561715"/>
            <a:ext cx="3173095" cy="950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同步模块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17570" y="1600835"/>
            <a:ext cx="2308860" cy="1941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缓存模块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861185"/>
            <a:ext cx="8096885" cy="1591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58953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优链的顶级目录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1758315"/>
            <a:ext cx="8874760" cy="1627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593340" y="1778000"/>
            <a:ext cx="3957320" cy="158813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一、优链的目录结构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二、交易经历的代码流程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三、其他代码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597150" y="1778000"/>
            <a:ext cx="3949700" cy="158813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一、优链的目录结构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二、交易经历的代码流程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三、其他代码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55587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交易流程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 txBox="true"/>
          <p:nvPr/>
        </p:nvSpPr>
        <p:spPr>
          <a:xfrm>
            <a:off x="7552055" y="2359025"/>
            <a:ext cx="155194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by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赵树伟）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890905"/>
            <a:ext cx="7077710" cy="41497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55587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启动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服务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990" y="1098550"/>
            <a:ext cx="6090285" cy="36569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1"/>
          <p:cNvSpPr txBox="true"/>
          <p:nvPr/>
        </p:nvSpPr>
        <p:spPr>
          <a:xfrm>
            <a:off x="556260" y="2284095"/>
            <a:ext cx="14947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rest/rest.go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193675" y="4105593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调用构建路由的函数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556260" y="2359660"/>
            <a:ext cx="14947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rest/rest.go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735" y="3255010"/>
            <a:ext cx="6479540" cy="1362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35" y="1176655"/>
            <a:ext cx="6042660" cy="18053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Rectangle 1"/>
          <p:cNvSpPr txBox="true"/>
          <p:nvPr/>
        </p:nvSpPr>
        <p:spPr>
          <a:xfrm>
            <a:off x="130810" y="3784283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从配置文件读取路由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12395" y="2336483"/>
            <a:ext cx="2391410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registerRouter.go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185" y="848360"/>
            <a:ext cx="6078855" cy="2335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402330"/>
            <a:ext cx="6169025" cy="14046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Rectangle 1"/>
          <p:cNvSpPr txBox="true"/>
          <p:nvPr/>
        </p:nvSpPr>
        <p:spPr>
          <a:xfrm>
            <a:off x="396240" y="3848418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注册路由到框架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12395" y="2379028"/>
            <a:ext cx="2680335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baseRestHandler.go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465" y="689610"/>
            <a:ext cx="4959350" cy="23507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65" y="3212465"/>
            <a:ext cx="4761230" cy="1765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480695" y="4363403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12395" y="2379028"/>
            <a:ext cx="2680335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restTemplate.go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en-US" dirty="0">
                <a:solidFill>
                  <a:schemeClr val="tx1"/>
                </a:solidFill>
              </a:rPr>
              <a:t>4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465" y="657225"/>
            <a:ext cx="4806950" cy="22974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85" y="3284855"/>
            <a:ext cx="4850130" cy="15811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480695" y="4237038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12395" y="2379028"/>
            <a:ext cx="2680335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restTemplate.go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en-US" dirty="0">
                <a:solidFill>
                  <a:schemeClr val="tx1"/>
                </a:solidFill>
              </a:rPr>
              <a:t>5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635" y="734060"/>
            <a:ext cx="4524375" cy="2306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35" y="3299460"/>
            <a:ext cx="4298950" cy="1522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480695" y="4053523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12395" y="2379028"/>
            <a:ext cx="2680335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restTemplate.go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en-US" dirty="0">
                <a:solidFill>
                  <a:schemeClr val="tx1"/>
                </a:solidFill>
              </a:rPr>
              <a:t>6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0" y="364490"/>
            <a:ext cx="4999355" cy="45269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278765" y="4082098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调用提交交易的方法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43510" y="1865948"/>
            <a:ext cx="2680335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restTemplate.go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构建路由</a:t>
            </a:r>
            <a:r>
              <a:rPr lang="en-US" altLang="en-US" dirty="0">
                <a:solidFill>
                  <a:schemeClr val="tx1"/>
                </a:solidFill>
              </a:rPr>
              <a:t>7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0" y="1211580"/>
            <a:ext cx="5144770" cy="14668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2969895"/>
            <a:ext cx="6560820" cy="1685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143510" y="3449003"/>
            <a:ext cx="2219960" cy="8121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把交易提交到交易管理器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4389755" y="1633220"/>
            <a:ext cx="3997325" cy="19742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indent="288290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优链的程序入口：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peer/start.go</a:t>
            </a:r>
            <a:endParaRPr lang="en-US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入口做了哪些事情：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1.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IOC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启动所有程序实例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2.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启动事件服务器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3.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启动监控上报服务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77100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入口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781175"/>
            <a:ext cx="3208020" cy="17640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05740" y="1626235"/>
            <a:ext cx="2207895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接收交易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88055" y="813435"/>
            <a:ext cx="4771390" cy="38385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193675" y="3769678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接收交易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215" y="292735"/>
            <a:ext cx="3775710" cy="4700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 1"/>
          <p:cNvSpPr txBox="true"/>
          <p:nvPr/>
        </p:nvSpPr>
        <p:spPr>
          <a:xfrm>
            <a:off x="193675" y="1520190"/>
            <a:ext cx="2207895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multiType.go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Rectangle 1"/>
          <p:cNvSpPr txBox="true"/>
          <p:nvPr/>
        </p:nvSpPr>
        <p:spPr>
          <a:xfrm>
            <a:off x="193675" y="3769678"/>
            <a:ext cx="22199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接收交易</a:t>
            </a:r>
            <a:r>
              <a:rPr lang="en-US" altLang="en-US" dirty="0">
                <a:solidFill>
                  <a:schemeClr val="tx1"/>
                </a:solidFill>
              </a:rPr>
              <a:t>3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3675" y="1691323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chainTxManager.go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0" y="734695"/>
            <a:ext cx="4550410" cy="41192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356235" y="3787775"/>
            <a:ext cx="293116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把交易发送到通道（异步）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处理交易</a:t>
            </a:r>
            <a:r>
              <a:rPr lang="en-US" altLang="en-US" dirty="0">
                <a:solidFill>
                  <a:schemeClr val="tx1"/>
                </a:solidFill>
              </a:rPr>
              <a:t>1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84785" y="2024063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chainTxManager.go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84220" y="171450"/>
            <a:ext cx="4491355" cy="4800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356235" y="3763010"/>
            <a:ext cx="24726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接收到交易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处理交易</a:t>
            </a:r>
            <a:r>
              <a:rPr lang="en-US" altLang="en-US" dirty="0">
                <a:solidFill>
                  <a:schemeClr val="tx1"/>
                </a:solidFill>
              </a:rPr>
              <a:t>2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74275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chainTxManager.go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16605" y="242570"/>
            <a:ext cx="4478655" cy="4658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356235" y="3763010"/>
            <a:ext cx="24726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处理交易</a:t>
            </a:r>
            <a:r>
              <a:rPr lang="en-US" altLang="en-US" dirty="0">
                <a:solidFill>
                  <a:schemeClr val="tx1"/>
                </a:solidFill>
              </a:rPr>
              <a:t>3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74275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chainTxManager.go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Rectangle 1"/>
          <p:cNvSpPr txBox="true"/>
          <p:nvPr/>
        </p:nvSpPr>
        <p:spPr>
          <a:xfrm>
            <a:off x="356235" y="3763010"/>
            <a:ext cx="24726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675" y="149860"/>
            <a:ext cx="5621020" cy="479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处理交易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74275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originalBatches.go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Rectangle 1"/>
          <p:cNvSpPr txBox="true"/>
          <p:nvPr/>
        </p:nvSpPr>
        <p:spPr>
          <a:xfrm>
            <a:off x="354330" y="3709670"/>
            <a:ext cx="24726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70910" y="889635"/>
            <a:ext cx="5344795" cy="20529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10" y="3181985"/>
            <a:ext cx="4895215" cy="1479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处理交易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68306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lang="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chainTxManager</a:t>
            </a: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96640" y="919480"/>
            <a:ext cx="4973320" cy="3721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/>
          <p:cNvSpPr txBox="true"/>
          <p:nvPr/>
        </p:nvSpPr>
        <p:spPr>
          <a:xfrm>
            <a:off x="375920" y="3710623"/>
            <a:ext cx="267017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将交易添加到原始批队列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39331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处理</a:t>
            </a:r>
            <a:r>
              <a:rPr lang="zh-CN" altLang="en-US" dirty="0">
                <a:solidFill>
                  <a:schemeClr val="tx1"/>
                </a:solidFill>
              </a:rPr>
              <a:t>原始批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68306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Rectangle 1"/>
          <p:cNvSpPr txBox="true"/>
          <p:nvPr/>
        </p:nvSpPr>
        <p:spPr>
          <a:xfrm>
            <a:off x="314325" y="4148455"/>
            <a:ext cx="302958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初始化的时候启动了三个服务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34130" y="149860"/>
            <a:ext cx="5154295" cy="48431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39331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处理原始批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98755" y="1683068"/>
            <a:ext cx="3025140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multiType.go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Rectangle 1"/>
          <p:cNvSpPr txBox="true"/>
          <p:nvPr/>
        </p:nvSpPr>
        <p:spPr>
          <a:xfrm>
            <a:off x="497840" y="4140835"/>
            <a:ext cx="302958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895" y="1189355"/>
            <a:ext cx="5431790" cy="34258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IOC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735" y="170180"/>
            <a:ext cx="6205220" cy="48031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39331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处理原始批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70180" y="1753870"/>
            <a:ext cx="2864485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chainTxManager.go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49575" y="342265"/>
            <a:ext cx="4382770" cy="18440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2341245"/>
            <a:ext cx="4177030" cy="8318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75" y="3321050"/>
            <a:ext cx="6166485" cy="17449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Rectangle 1"/>
          <p:cNvSpPr txBox="true"/>
          <p:nvPr/>
        </p:nvSpPr>
        <p:spPr>
          <a:xfrm>
            <a:off x="438150" y="4306888"/>
            <a:ext cx="212979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通知共识模块处理批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39331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处理原始批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 txBox="true"/>
          <p:nvPr/>
        </p:nvSpPr>
        <p:spPr>
          <a:xfrm>
            <a:off x="170180" y="1753870"/>
            <a:ext cx="2468245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txManager/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txManager.go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Rectangle 1"/>
          <p:cNvSpPr txBox="true"/>
          <p:nvPr/>
        </p:nvSpPr>
        <p:spPr>
          <a:xfrm>
            <a:off x="438150" y="4307205"/>
            <a:ext cx="273558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真的通知共识模块处理批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17595" y="109220"/>
            <a:ext cx="5334635" cy="49250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55905" y="1256030"/>
            <a:ext cx="2234565" cy="11995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tendermint.go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19519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共识的启动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0" y="753110"/>
            <a:ext cx="5052060" cy="2205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87700"/>
            <a:ext cx="3250565" cy="16960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Rectangle 1"/>
          <p:cNvSpPr txBox="true"/>
          <p:nvPr/>
        </p:nvSpPr>
        <p:spPr>
          <a:xfrm>
            <a:off x="509905" y="382333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BFT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管理器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23456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common/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service.go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19519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共识的启动</a:t>
            </a:r>
            <a:r>
              <a:rPr lang="en-US" altLang="en-US" dirty="0">
                <a:solidFill>
                  <a:schemeClr val="tx1"/>
                </a:solidFill>
              </a:rPr>
              <a:t>2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9905" y="382333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577850"/>
            <a:ext cx="4371975" cy="44037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614930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routineMgr.go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19519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共识的启动</a:t>
            </a:r>
            <a:r>
              <a:rPr lang="en-US" altLang="en-US" dirty="0">
                <a:solidFill>
                  <a:schemeClr val="tx1"/>
                </a:solidFill>
              </a:rPr>
              <a:t>3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5460" y="430339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启动交易监听服务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62680" y="668020"/>
            <a:ext cx="4827905" cy="43338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37553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txService.go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共识接收交易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9905" y="382333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收到交易，处理</a:t>
            </a:r>
            <a:endParaRPr lang="en-US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33725" y="1064895"/>
            <a:ext cx="5603240" cy="36468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658110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msgdeliver.go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共识接收交易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9905" y="382333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31870" y="885825"/>
            <a:ext cx="5212715" cy="40157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37553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txService.go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进入提案阶段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9905" y="382333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进入提案处理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40380" y="1253490"/>
            <a:ext cx="5774055" cy="33458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55905" y="1351915"/>
            <a:ext cx="278447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enterProposeHandler.go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选提案人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56260" y="447230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决定提案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140335"/>
            <a:ext cx="5632450" cy="1473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0" y="1711325"/>
            <a:ext cx="5674995" cy="3346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36398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关于选提案人的问题</a:t>
            </a:r>
            <a:r>
              <a:rPr lang="" altLang="zh-CN" dirty="0">
                <a:solidFill>
                  <a:schemeClr val="tx1"/>
                </a:solidFill>
              </a:rPr>
              <a:t>1</a:t>
            </a:r>
            <a:endParaRPr lang="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885190"/>
            <a:ext cx="7755890" cy="414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81622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IOC</a:t>
            </a:r>
            <a:r>
              <a:rPr lang="zh-CN" altLang="en-US" dirty="0">
                <a:solidFill>
                  <a:schemeClr val="tx1"/>
                </a:solidFill>
              </a:rPr>
              <a:t>注入的模块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282700"/>
            <a:ext cx="8308340" cy="31045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373888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关于选提案人的问题</a:t>
            </a:r>
            <a:r>
              <a:rPr lang="" altLang="zh-CN" dirty="0">
                <a:solidFill>
                  <a:schemeClr val="tx1"/>
                </a:solidFill>
              </a:rPr>
              <a:t>2</a:t>
            </a:r>
            <a:endParaRPr lang="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518285"/>
            <a:ext cx="9004300" cy="290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37553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makeProposeMsg.go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决定提案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09270" y="4105275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调用发送网络消息方法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495" y="143510"/>
            <a:ext cx="5379085" cy="2074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30" y="2418080"/>
            <a:ext cx="3811270" cy="2586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37553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决定提案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56260" y="3823335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215" y="1334135"/>
            <a:ext cx="5480685" cy="29140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707640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msgdeliver.go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决定提案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13715" y="3686175"/>
            <a:ext cx="231267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调用处理方法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660400"/>
            <a:ext cx="5512435" cy="3073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3924935"/>
            <a:ext cx="5849620" cy="1062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2890" y="1253490"/>
            <a:ext cx="2600960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msgdeliver.go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决定提案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483870" y="3695700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635" y="704215"/>
            <a:ext cx="5589905" cy="42519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310005"/>
            <a:ext cx="274891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proposeMsgHandler.go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决定提案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483870" y="3695700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代码抽象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40380" y="1246505"/>
            <a:ext cx="5831840" cy="34429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310005"/>
            <a:ext cx="274891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proposeMsgHandler.go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进入预投票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483870" y="3487420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进入预投票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61665" y="1310005"/>
            <a:ext cx="5584825" cy="13252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65" y="2844165"/>
            <a:ext cx="5585460" cy="17119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116330"/>
            <a:ext cx="2748915" cy="19742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enterPrevoteMsgHandler.go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预投票处理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255270" y="3463290"/>
            <a:ext cx="262953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调用投票处理方法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40380" y="147955"/>
            <a:ext cx="5953760" cy="48475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310005"/>
            <a:ext cx="274891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makeVoteMsg.go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48412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预投票处理</a:t>
            </a:r>
            <a:r>
              <a:rPr lang="en-US" altLang="en-US" dirty="0">
                <a:solidFill>
                  <a:schemeClr val="tx1"/>
                </a:solidFill>
              </a:rPr>
              <a:t>2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375285" y="333184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交易检测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210" y="976630"/>
            <a:ext cx="6017895" cy="10299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10" y="2113915"/>
            <a:ext cx="6017260" cy="28606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310005"/>
            <a:ext cx="274891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msgdeliver.go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78066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等待预投票信息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403225" y="427037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等待预投票信息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410" y="721360"/>
            <a:ext cx="5031105" cy="2992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80" y="3924300"/>
            <a:ext cx="5054600" cy="9950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获取配置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" y="1605280"/>
            <a:ext cx="2719705" cy="23488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45" y="2113280"/>
            <a:ext cx="4777105" cy="26885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45" y="361315"/>
            <a:ext cx="2985135" cy="15036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7335" y="1250950"/>
            <a:ext cx="2181225" cy="19742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enterPrevoteMsgHandler.go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97053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进入预提交阶段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319405" y="4101465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进入预提交阶段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380" y="993775"/>
            <a:ext cx="6473825" cy="39903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35890" y="1310005"/>
            <a:ext cx="274891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msgdeliver.go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900680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进入预提交阶段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2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445770" y="4632960"/>
            <a:ext cx="212915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调用预提交处理方法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720" y="641985"/>
            <a:ext cx="5031105" cy="2992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20" y="3750945"/>
            <a:ext cx="4690745" cy="1306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7335" y="1250950"/>
            <a:ext cx="2181225" cy="19742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enterPrecommitMsgHandler.go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78066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预提交投票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319405" y="4101465"/>
            <a:ext cx="2453640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发送预提交的投票消息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08585"/>
            <a:ext cx="4418330" cy="10807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30" y="1238250"/>
            <a:ext cx="5623560" cy="1514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30" y="2818130"/>
            <a:ext cx="5834380" cy="2255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3884930" y="1113155"/>
            <a:ext cx="137477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Tendermint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交易流程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9920" y="1912620"/>
            <a:ext cx="7885430" cy="26346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7335" y="1444625"/>
            <a:ext cx="2308225" cy="158686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consensus/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tendermint/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msgHandler/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voteMsgHandler.go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260" y="292735"/>
            <a:ext cx="278066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olidFill>
                  <a:schemeClr val="tx1"/>
                </a:solidFill>
              </a:rPr>
              <a:t>预提交投票处理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 txBox="true"/>
          <p:nvPr/>
        </p:nvSpPr>
        <p:spPr>
          <a:xfrm>
            <a:off x="589915" y="3975100"/>
            <a:ext cx="166306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进入提交块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1034415"/>
            <a:ext cx="5523865" cy="5378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55" y="1656715"/>
            <a:ext cx="5386070" cy="3372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1947545" y="2359025"/>
            <a:ext cx="524827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eaLnBrk="1">
              <a:lnSpc>
                <a:spcPct val="14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提交块之后开始写块，包括调用合约的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AppProcsss</a:t>
            </a:r>
            <a:endParaRPr lang="en-US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写块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题外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1158240"/>
            <a:ext cx="8875395" cy="3190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1"/>
          <p:cNvSpPr txBox="true"/>
          <p:nvPr/>
        </p:nvSpPr>
        <p:spPr>
          <a:xfrm>
            <a:off x="2851150" y="4502785"/>
            <a:ext cx="5432425" cy="42481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p>
            <a:pPr eaLnBrk="1">
              <a:lnSpc>
                <a:spcPct val="14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tail -f  peer.log | grep "ur turn"		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by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赵树伟）</a:t>
            </a:r>
            <a:endParaRPr lang="en-US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11120" y="1777365"/>
            <a:ext cx="3921125" cy="158813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一、优链的目录结构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二、交易经历的代码流程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三、其他代码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加载合约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035685"/>
            <a:ext cx="8643620" cy="38633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 txBox="true"/>
          <p:nvPr/>
        </p:nvSpPr>
        <p:spPr>
          <a:xfrm>
            <a:off x="2603500" y="1777365"/>
            <a:ext cx="3936365" cy="1588135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一、优链的目录结构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二、交易经历的代码流程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88290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三、其他代码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成员管理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1116330"/>
            <a:ext cx="5591175" cy="3790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0" y="1884045"/>
            <a:ext cx="3178175" cy="16363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55265" y="2027555"/>
            <a:ext cx="37230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E600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感谢聆听    敬请指正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145" y="292750"/>
            <a:ext cx="2068643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加密服务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368425"/>
            <a:ext cx="2390140" cy="30981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80" y="2450465"/>
            <a:ext cx="5056505" cy="25787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636905"/>
            <a:ext cx="5015865" cy="1652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1"/>
          <p:cNvSpPr txBox="true"/>
          <p:nvPr/>
        </p:nvSpPr>
        <p:spPr>
          <a:xfrm>
            <a:off x="556260" y="292735"/>
            <a:ext cx="2752725" cy="52070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共识依赖的结构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470025"/>
            <a:ext cx="1926590" cy="2933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70" y="375285"/>
            <a:ext cx="2528570" cy="1854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2373630"/>
            <a:ext cx="4658995" cy="2625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Default - 3_标题与副标题">
  <a:themeElements>
    <a:clrScheme name="1_Default - 3_标题与副标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1_Default - 3_标题与副标题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1_Default - 3_标题与副标题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- 3_标题与副标题">
  <a:themeElements>
    <a:clrScheme name="1_Default - 3_标题与副标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1_Default - 3_标题与副标题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1_Default - 3_标题与副标题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- 3_标题与副标题">
  <a:themeElements>
    <a:clrScheme name="1_Default - 3_标题与副标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1_Default - 3_标题与副标题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1_Default - 3_标题与副标题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0924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2706</Words>
  <Application>WPS 演示</Application>
  <PresentationFormat>全屏显示(16:9)</PresentationFormat>
  <Paragraphs>428</Paragraphs>
  <Slides>70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Arial</vt:lpstr>
      <vt:lpstr>宋体</vt:lpstr>
      <vt:lpstr>Wingdings</vt:lpstr>
      <vt:lpstr>helvetica</vt:lpstr>
      <vt:lpstr>微软雅黑</vt:lpstr>
      <vt:lpstr>Helvetica Neue</vt:lpstr>
      <vt:lpstr>DejaVu Math TeX Gyre</vt:lpstr>
      <vt:lpstr>宋体</vt:lpstr>
      <vt:lpstr>Arial Unicode MS</vt:lpstr>
      <vt:lpstr>文泉驿微米黑</vt:lpstr>
      <vt:lpstr>Nimbus Roman No9 L</vt:lpstr>
      <vt:lpstr>Noto Sans CJK JP Bold</vt:lpstr>
      <vt:lpstr>1_Default - 3_标题与副标题</vt:lpstr>
      <vt:lpstr>2_Default - 3_标题与副标题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DX</dc:creator>
  <cp:lastModifiedBy>smallyu</cp:lastModifiedBy>
  <cp:revision>1819</cp:revision>
  <dcterms:created xsi:type="dcterms:W3CDTF">2021-03-19T10:32:10Z</dcterms:created>
  <dcterms:modified xsi:type="dcterms:W3CDTF">2021-03-19T10:32:10Z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2052-11.1.0.10161</vt:lpwstr>
  </property>
</Properties>
</file>